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282" y="-7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3E8058-D662-4F5E-8A74-ADC44871F69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98F858E-C8BE-46C1-97AD-583871B9C67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17.png"/><Relationship Id="rId21" Type="http://schemas.openxmlformats.org/officeDocument/2006/relationships/image" Target="../media/image35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5" Type="http://schemas.openxmlformats.org/officeDocument/2006/relationships/image" Target="../media/image39.png"/><Relationship Id="rId2" Type="http://schemas.openxmlformats.org/officeDocument/2006/relationships/image" Target="../media/image16.png"/><Relationship Id="rId16" Type="http://schemas.openxmlformats.org/officeDocument/2006/relationships/image" Target="../media/image30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24" Type="http://schemas.openxmlformats.org/officeDocument/2006/relationships/image" Target="../media/image38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23" Type="http://schemas.openxmlformats.org/officeDocument/2006/relationships/image" Target="../media/image37.png"/><Relationship Id="rId10" Type="http://schemas.openxmlformats.org/officeDocument/2006/relationships/image" Target="../media/image24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Relationship Id="rId22" Type="http://schemas.openxmlformats.org/officeDocument/2006/relationships/image" Target="../media/image3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Monday, January 7, 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1029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Agenda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No TISK or 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Lesson 7-1: Proportions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Chapter 7 Packet 1 §7-1problems</a:t>
            </a:r>
          </a:p>
          <a:p>
            <a:endParaRPr lang="en-US" dirty="0"/>
          </a:p>
          <a:p>
            <a:r>
              <a:rPr lang="en-US" dirty="0" smtClean="0"/>
              <a:t>Please be ready to start taking notes after attendance is taken.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90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>
            <a:endCxn id="9" idx="4"/>
          </p:cNvCxnSpPr>
          <p:nvPr/>
        </p:nvCxnSpPr>
        <p:spPr>
          <a:xfrm flipH="1">
            <a:off x="3860800" y="3484838"/>
            <a:ext cx="1054101" cy="84586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3859443" y="3423719"/>
            <a:ext cx="1322157" cy="99588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Subtitle 1"/>
              <p:cNvSpPr>
                <a:spLocks noGrp="1"/>
              </p:cNvSpPr>
              <p:nvPr>
                <p:ph type="subTitle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Equality of Cross Products Property</a:t>
                </a:r>
              </a:p>
              <a:p>
                <a:r>
                  <a:rPr lang="en-US" dirty="0" smtClean="0"/>
                  <a:t>If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 and </a:t>
                </a:r>
                <a:r>
                  <a:rPr lang="en-US" i="1" dirty="0" smtClean="0"/>
                  <a:t>d</a:t>
                </a:r>
                <a:r>
                  <a:rPr lang="en-US" dirty="0" smtClean="0"/>
                  <a:t> are nonzero then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dirty="0" smtClean="0"/>
                  <a:t> iff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𝑎𝑑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𝑏𝑐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2" name="Sub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blipFill rotWithShape="1">
                <a:blip r:embed="rId2"/>
                <a:stretch>
                  <a:fillRect l="-1070" t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§7-1 Using Proportions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890319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 remembered this property as “Going Fishing”: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785278" y="3351984"/>
                <a:ext cx="1322157" cy="935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278" y="3351984"/>
                <a:ext cx="1322157" cy="9357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038600" y="3429000"/>
                <a:ext cx="795410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accent5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US" sz="4800" b="1" dirty="0">
                  <a:solidFill>
                    <a:schemeClr val="accent5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429000"/>
                <a:ext cx="795410" cy="83099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reeform 8"/>
          <p:cNvSpPr/>
          <p:nvPr/>
        </p:nvSpPr>
        <p:spPr>
          <a:xfrm>
            <a:off x="2980312" y="3403600"/>
            <a:ext cx="880488" cy="1012453"/>
          </a:xfrm>
          <a:custGeom>
            <a:avLst/>
            <a:gdLst>
              <a:gd name="connsiteX0" fmla="*/ 855088 w 880488"/>
              <a:gd name="connsiteY0" fmla="*/ 0 h 1012453"/>
              <a:gd name="connsiteX1" fmla="*/ 143888 w 880488"/>
              <a:gd name="connsiteY1" fmla="*/ 177800 h 1012453"/>
              <a:gd name="connsiteX2" fmla="*/ 16888 w 880488"/>
              <a:gd name="connsiteY2" fmla="*/ 596900 h 1012453"/>
              <a:gd name="connsiteX3" fmla="*/ 385188 w 880488"/>
              <a:gd name="connsiteY3" fmla="*/ 990600 h 1012453"/>
              <a:gd name="connsiteX4" fmla="*/ 880488 w 880488"/>
              <a:gd name="connsiteY4" fmla="*/ 927100 h 1012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0488" h="1012453">
                <a:moveTo>
                  <a:pt x="855088" y="0"/>
                </a:moveTo>
                <a:cubicBezTo>
                  <a:pt x="569338" y="39158"/>
                  <a:pt x="283588" y="78317"/>
                  <a:pt x="143888" y="177800"/>
                </a:cubicBezTo>
                <a:cubicBezTo>
                  <a:pt x="4188" y="277283"/>
                  <a:pt x="-23329" y="461433"/>
                  <a:pt x="16888" y="596900"/>
                </a:cubicBezTo>
                <a:cubicBezTo>
                  <a:pt x="57105" y="732367"/>
                  <a:pt x="241255" y="935567"/>
                  <a:pt x="385188" y="990600"/>
                </a:cubicBezTo>
                <a:cubicBezTo>
                  <a:pt x="529121" y="1045633"/>
                  <a:pt x="704804" y="986366"/>
                  <a:pt x="880488" y="927100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2625146" y="3429000"/>
                <a:ext cx="81624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accent5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4800" b="1" dirty="0">
                  <a:solidFill>
                    <a:schemeClr val="accent5"/>
                  </a:solidFill>
                </a:endParaRPr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5146" y="3429000"/>
                <a:ext cx="816249" cy="8309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/>
          <p:cNvSpPr/>
          <p:nvPr/>
        </p:nvSpPr>
        <p:spPr>
          <a:xfrm>
            <a:off x="3276600" y="3484838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352800" y="3581400"/>
            <a:ext cx="152400" cy="1524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2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8" grpId="0"/>
      <p:bldP spid="9" grpId="0" animBg="1"/>
      <p:bldP spid="9" grpId="1" animBg="1"/>
      <p:bldP spid="37" grpId="0"/>
      <p:bldP spid="37" grpId="1"/>
      <p:bldP spid="13" grpId="0" animBg="1"/>
      <p:bldP spid="13" grpId="1" animBg="1"/>
      <p:bldP spid="14" grpId="0" animBg="1"/>
      <p:bldP spid="1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Example 1. Solve the proportion.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 flipV="1">
            <a:off x="2026099" y="15113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Arc 8"/>
          <p:cNvSpPr>
            <a:spLocks/>
          </p:cNvSpPr>
          <p:nvPr/>
        </p:nvSpPr>
        <p:spPr bwMode="auto">
          <a:xfrm flipH="1">
            <a:off x="1645099" y="15113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rc 10"/>
          <p:cNvSpPr>
            <a:spLocks/>
          </p:cNvSpPr>
          <p:nvPr/>
        </p:nvSpPr>
        <p:spPr bwMode="auto">
          <a:xfrm flipH="1" flipV="1">
            <a:off x="1645099" y="18923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2026099" y="1511300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828800" y="1410889"/>
                <a:ext cx="1156599" cy="9841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1410889"/>
                <a:ext cx="1156599" cy="98418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1429447" y="1610380"/>
                <a:ext cx="55175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447" y="1610380"/>
                <a:ext cx="551753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1371600" y="2481429"/>
                <a:ext cx="20495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8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3=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481429"/>
                <a:ext cx="2049535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1646257" y="3169598"/>
                <a:ext cx="15541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24=5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257" y="3169598"/>
                <a:ext cx="155414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1600200" y="3845218"/>
                <a:ext cx="1415196" cy="900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845218"/>
                <a:ext cx="1415196" cy="90024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Line 5"/>
          <p:cNvSpPr>
            <a:spLocks noChangeShapeType="1"/>
          </p:cNvSpPr>
          <p:nvPr/>
        </p:nvSpPr>
        <p:spPr bwMode="auto">
          <a:xfrm flipH="1" flipV="1">
            <a:off x="6445699" y="1493671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Arc 8"/>
          <p:cNvSpPr>
            <a:spLocks/>
          </p:cNvSpPr>
          <p:nvPr/>
        </p:nvSpPr>
        <p:spPr bwMode="auto">
          <a:xfrm flipH="1">
            <a:off x="6064699" y="1493671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Arc 10"/>
          <p:cNvSpPr>
            <a:spLocks/>
          </p:cNvSpPr>
          <p:nvPr/>
        </p:nvSpPr>
        <p:spPr bwMode="auto">
          <a:xfrm flipH="1" flipV="1">
            <a:off x="6064699" y="1874671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1"/>
          <p:cNvSpPr>
            <a:spLocks noChangeShapeType="1"/>
          </p:cNvSpPr>
          <p:nvPr/>
        </p:nvSpPr>
        <p:spPr bwMode="auto">
          <a:xfrm flipV="1">
            <a:off x="6445699" y="1493671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6248400" y="1393260"/>
                <a:ext cx="1350498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1393260"/>
                <a:ext cx="1350498" cy="90178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5849047" y="1592751"/>
                <a:ext cx="55175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9047" y="1592751"/>
                <a:ext cx="551753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5791200" y="2463800"/>
                <a:ext cx="22463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=3∙12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463800"/>
                <a:ext cx="2246321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6065857" y="3151969"/>
                <a:ext cx="152644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=36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5857" y="3151969"/>
                <a:ext cx="1526444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6276772" y="3827589"/>
                <a:ext cx="1419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=±6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6772" y="3827589"/>
                <a:ext cx="1419428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5785937" y="3048000"/>
                <a:ext cx="1148263" cy="5830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        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937" y="3048000"/>
                <a:ext cx="1148263" cy="58304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/>
              <p:cNvSpPr txBox="1"/>
              <p:nvPr/>
            </p:nvSpPr>
            <p:spPr>
              <a:xfrm>
                <a:off x="6700337" y="3048000"/>
                <a:ext cx="1148263" cy="5830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        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337" y="3048000"/>
                <a:ext cx="1148263" cy="58304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194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6" grpId="0" animBg="1"/>
      <p:bldP spid="7178" grpId="0" animBg="1"/>
      <p:bldP spid="7179" grpId="0" animBg="1"/>
      <p:bldP spid="2" grpId="0"/>
      <p:bldP spid="31" grpId="0"/>
      <p:bldP spid="32" grpId="0"/>
      <p:bldP spid="33" grpId="0"/>
      <p:bldP spid="34" grpId="0"/>
      <p:bldP spid="35" grpId="0" animBg="1"/>
      <p:bldP spid="36" grpId="0" animBg="1"/>
      <p:bldP spid="37" grpId="0" animBg="1"/>
      <p:bldP spid="38" grpId="0" animBg="1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5" name="AutoShape 39"/>
          <p:cNvSpPr>
            <a:spLocks noChangeArrowheads="1"/>
          </p:cNvSpPr>
          <p:nvPr/>
        </p:nvSpPr>
        <p:spPr bwMode="auto">
          <a:xfrm>
            <a:off x="4006213" y="5336422"/>
            <a:ext cx="1752600" cy="12192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Only one minor issue comes up…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98080" cy="106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Sometimes you get what are called </a:t>
            </a:r>
            <a:r>
              <a:rPr lang="en-US" sz="2000" i="1" u="sng" dirty="0"/>
              <a:t>extraneous</a:t>
            </a:r>
            <a:r>
              <a:rPr lang="en-US" sz="2000" dirty="0"/>
              <a:t> solutions.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These are solutions that don’t actually work.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Example 2.   Solve </a:t>
            </a:r>
            <a:r>
              <a:rPr lang="en-US" sz="2000" dirty="0"/>
              <a:t>the proportion: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 flipV="1">
            <a:off x="1638067" y="2659380"/>
            <a:ext cx="1905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Arc 12"/>
          <p:cNvSpPr>
            <a:spLocks/>
          </p:cNvSpPr>
          <p:nvPr/>
        </p:nvSpPr>
        <p:spPr bwMode="auto">
          <a:xfrm flipH="1">
            <a:off x="1257067" y="265938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Arc 14"/>
          <p:cNvSpPr>
            <a:spLocks/>
          </p:cNvSpPr>
          <p:nvPr/>
        </p:nvSpPr>
        <p:spPr bwMode="auto">
          <a:xfrm flipH="1" flipV="1">
            <a:off x="1257067" y="304038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V="1">
            <a:off x="1638067" y="2735580"/>
            <a:ext cx="2133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5791200" y="2565068"/>
            <a:ext cx="2895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Now check each solution in the original proportion…</a:t>
            </a:r>
          </a:p>
        </p:txBody>
      </p:sp>
      <p:pic>
        <p:nvPicPr>
          <p:cNvPr id="9249" name="Picture 33" descr="MCj044131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720148"/>
            <a:ext cx="16002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53" name="AutoShape 37"/>
          <p:cNvSpPr>
            <a:spLocks noChangeArrowheads="1"/>
          </p:cNvSpPr>
          <p:nvPr/>
        </p:nvSpPr>
        <p:spPr bwMode="auto">
          <a:xfrm>
            <a:off x="5533839" y="5412622"/>
            <a:ext cx="1295400" cy="1066800"/>
          </a:xfrm>
          <a:custGeom>
            <a:avLst/>
            <a:gdLst>
              <a:gd name="G0" fmla="+- 270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524000" y="2599704"/>
                <a:ext cx="2247667" cy="8965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−9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+3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−3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2599704"/>
                <a:ext cx="2247667" cy="89659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1025145" y="2769215"/>
                <a:ext cx="4988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145" y="2769215"/>
                <a:ext cx="49885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1009905" y="3581400"/>
                <a:ext cx="17733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∙(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−9)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905" y="3581400"/>
                <a:ext cx="1773306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2843938" y="3633173"/>
                <a:ext cx="4988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938" y="3633173"/>
                <a:ext cx="498855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3342793" y="3593506"/>
                <a:ext cx="220810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+3)(</m:t>
                      </m:r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−3)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2793" y="3593506"/>
                <a:ext cx="2208105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1527347" y="4114800"/>
                <a:ext cx="273985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−18=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−9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7347" y="4114800"/>
                <a:ext cx="2739853" cy="461665"/>
              </a:xfrm>
              <a:prstGeom prst="rect">
                <a:avLst/>
              </a:prstGeom>
              <a:blipFill rotWithShape="1">
                <a:blip r:embed="rId8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1398040" y="4477900"/>
                <a:ext cx="8279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040" y="4477900"/>
                <a:ext cx="827984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2894156" y="4477900"/>
                <a:ext cx="8279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4156" y="4477900"/>
                <a:ext cx="827984" cy="461665"/>
              </a:xfrm>
              <a:prstGeom prst="rect">
                <a:avLst/>
              </a:prstGeom>
              <a:blipFill rotWithShape="1">
                <a:blip r:embed="rId10"/>
                <a:stretch>
                  <a:fillRect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1664740" y="4800600"/>
                <a:ext cx="21039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−18=−9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740" y="4800600"/>
                <a:ext cx="2103974" cy="461665"/>
              </a:xfrm>
              <a:prstGeom prst="rect">
                <a:avLst/>
              </a:prstGeom>
              <a:blipFill rotWithShape="1">
                <a:blip r:embed="rId11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/>
              <p:cNvSpPr txBox="1"/>
              <p:nvPr/>
            </p:nvSpPr>
            <p:spPr>
              <a:xfrm>
                <a:off x="2121449" y="5181600"/>
                <a:ext cx="8386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+18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1449" y="5181600"/>
                <a:ext cx="838691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3061796" y="5181600"/>
                <a:ext cx="8386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+18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1796" y="5181600"/>
                <a:ext cx="838691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/>
              <p:cNvSpPr txBox="1"/>
              <p:nvPr/>
            </p:nvSpPr>
            <p:spPr>
              <a:xfrm>
                <a:off x="2324694" y="5638800"/>
                <a:ext cx="11688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694" y="5638800"/>
                <a:ext cx="1168846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1981200" y="5486400"/>
                <a:ext cx="991169" cy="5830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      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5486400"/>
                <a:ext cx="991169" cy="58304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2819400" y="5484977"/>
                <a:ext cx="912621" cy="5830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     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5484977"/>
                <a:ext cx="912621" cy="58304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2445819" y="6152495"/>
                <a:ext cx="12879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=±3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5819" y="6152495"/>
                <a:ext cx="1287981" cy="461665"/>
              </a:xfrm>
              <a:prstGeom prst="rect">
                <a:avLst/>
              </a:prstGeom>
              <a:blipFill rotWithShape="1">
                <a:blip r:embed="rId17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5791200" y="3503916"/>
                <a:ext cx="2231059" cy="8396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−9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3+3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3−3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3503916"/>
                <a:ext cx="2231059" cy="839653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5928360" y="4659327"/>
                <a:ext cx="1545616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9−9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8360" y="4659327"/>
                <a:ext cx="1545616" cy="78617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/>
              <p:cNvSpPr txBox="1"/>
              <p:nvPr/>
            </p:nvSpPr>
            <p:spPr>
              <a:xfrm>
                <a:off x="5928360" y="5597150"/>
                <a:ext cx="1009635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8360" y="5597150"/>
                <a:ext cx="1009635" cy="7861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7333449" y="5707376"/>
                <a:ext cx="10096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0=0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3449" y="5707376"/>
                <a:ext cx="1009635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5486400" y="3505979"/>
                <a:ext cx="2802306" cy="8396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(−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3)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−9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−3+3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3−3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3505979"/>
                <a:ext cx="2802306" cy="839653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/>
              <p:cNvSpPr txBox="1"/>
              <p:nvPr/>
            </p:nvSpPr>
            <p:spPr>
              <a:xfrm>
                <a:off x="5623560" y="4661390"/>
                <a:ext cx="1774845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9−9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−6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3560" y="4661390"/>
                <a:ext cx="1774845" cy="786177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/>
              <p:cNvSpPr txBox="1"/>
              <p:nvPr/>
            </p:nvSpPr>
            <p:spPr>
              <a:xfrm>
                <a:off x="5623560" y="5599213"/>
                <a:ext cx="1238865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=−3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3560" y="5599213"/>
                <a:ext cx="1238865" cy="78617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4374264" y="5706002"/>
                <a:ext cx="10164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264" y="5706002"/>
                <a:ext cx="1016497" cy="461665"/>
              </a:xfrm>
              <a:prstGeom prst="rect">
                <a:avLst/>
              </a:prstGeom>
              <a:blipFill rotWithShape="1">
                <a:blip r:embed="rId25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50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7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 tmFilter="0,0; .5, 1; 1, 1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5" grpId="0" animBg="1"/>
      <p:bldP spid="9219" grpId="0" build="p"/>
      <p:bldP spid="9226" grpId="0" animBg="1"/>
      <p:bldP spid="9228" grpId="0" animBg="1"/>
      <p:bldP spid="9230" grpId="0" animBg="1"/>
      <p:bldP spid="9232" grpId="0" animBg="1"/>
      <p:bldP spid="9244" grpId="0"/>
      <p:bldP spid="9253" grpId="0" animBg="1"/>
      <p:bldP spid="9253" grpId="1" animBg="1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9" grpId="0"/>
      <p:bldP spid="59" grpId="1"/>
      <p:bldP spid="60" grpId="0"/>
      <p:bldP spid="60" grpId="1"/>
      <p:bldP spid="61" grpId="0"/>
      <p:bldP spid="61" grpId="1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7" name="AutoShape 27"/>
          <p:cNvSpPr>
            <a:spLocks noChangeArrowheads="1"/>
          </p:cNvSpPr>
          <p:nvPr/>
        </p:nvSpPr>
        <p:spPr bwMode="auto">
          <a:xfrm>
            <a:off x="5747986" y="4038600"/>
            <a:ext cx="1828800" cy="11430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328647" y="3306582"/>
            <a:ext cx="5334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338047" y="3306582"/>
            <a:ext cx="5334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does this happen?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98080" cy="160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When a denominator simplifies to 0…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Try it out… 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Example </a:t>
            </a:r>
            <a:r>
              <a:rPr lang="en-US" sz="2800" dirty="0"/>
              <a:t>3.  Solve the proportion: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 flipV="1">
            <a:off x="1964667" y="2775722"/>
            <a:ext cx="1905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Arc 7"/>
          <p:cNvSpPr>
            <a:spLocks/>
          </p:cNvSpPr>
          <p:nvPr/>
        </p:nvSpPr>
        <p:spPr bwMode="auto">
          <a:xfrm flipH="1">
            <a:off x="1583667" y="2775722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Arc 9"/>
          <p:cNvSpPr>
            <a:spLocks/>
          </p:cNvSpPr>
          <p:nvPr/>
        </p:nvSpPr>
        <p:spPr bwMode="auto">
          <a:xfrm flipH="1" flipV="1">
            <a:off x="1583667" y="3156722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1964667" y="2851922"/>
            <a:ext cx="2133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999554" y="2739634"/>
                <a:ext cx="2144433" cy="9103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−3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9554" y="2739634"/>
                <a:ext cx="2144433" cy="9103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1307790" y="2882402"/>
                <a:ext cx="55175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790" y="2882402"/>
                <a:ext cx="551754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4143987" y="3306582"/>
                <a:ext cx="11698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3987" y="3306582"/>
                <a:ext cx="116987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1964667" y="3918194"/>
                <a:ext cx="146713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4667" y="3918194"/>
                <a:ext cx="146713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3174043" y="3913094"/>
                <a:ext cx="55175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043" y="3913094"/>
                <a:ext cx="551754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3523554" y="3888740"/>
                <a:ext cx="16478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</a:rPr>
                        <m:t>(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</a:rPr>
                        <m:t>−3)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554" y="3888740"/>
                <a:ext cx="1647823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2086901" y="4593814"/>
                <a:ext cx="26703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−6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𝑑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−3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6901" y="4593814"/>
                <a:ext cx="2670346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2075754" y="4879340"/>
                <a:ext cx="9703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+6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754" y="4879340"/>
                <a:ext cx="97033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3774890" y="4879340"/>
                <a:ext cx="9703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+6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4890" y="4879340"/>
                <a:ext cx="97033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2498067" y="5181600"/>
                <a:ext cx="21828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0=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𝑑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+3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8067" y="5181600"/>
                <a:ext cx="2182842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2486761" y="5504220"/>
                <a:ext cx="23138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0=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</a:rPr>
                        <m:t>(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</a:rPr>
                        <m:t>+3)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6761" y="5504220"/>
                <a:ext cx="2313839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1714527" y="5918230"/>
                <a:ext cx="282032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0=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</a:rPr>
                        <m:t>or</m:t>
                      </m:r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</a:rPr>
                        <m:t>=−3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27" y="5918230"/>
                <a:ext cx="2820324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5943600" y="4332204"/>
                <a:ext cx="143757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</a:rPr>
                        <m:t>=−3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4332204"/>
                <a:ext cx="1437573" cy="52322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375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7" grpId="0" animBg="1"/>
      <p:bldP spid="10264" grpId="0" animBg="1"/>
      <p:bldP spid="10263" grpId="0" animBg="1"/>
      <p:bldP spid="10243" grpId="0" build="p"/>
      <p:bldP spid="10245" grpId="0" animBg="1"/>
      <p:bldP spid="10247" grpId="0" animBg="1"/>
      <p:bldP spid="10249" grpId="0" animBg="1"/>
      <p:bldP spid="10251" grpId="0" animBg="1"/>
      <p:bldP spid="2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Corresponding Sides are Proportional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If you’re told that</a:t>
                </a:r>
              </a:p>
              <a:p>
                <a:pPr lvl="1"/>
                <a:r>
                  <a:rPr lang="en-US" dirty="0" smtClean="0"/>
                  <a:t>Corresponding sides of polygon </a:t>
                </a:r>
                <a:r>
                  <a:rPr lang="en-US" i="1" dirty="0" smtClean="0"/>
                  <a:t>ABCD</a:t>
                </a:r>
                <a:r>
                  <a:rPr lang="en-US" dirty="0" smtClean="0"/>
                  <a:t> are proportional to the sides of polygon </a:t>
                </a:r>
                <a:r>
                  <a:rPr lang="en-US" i="1" dirty="0" smtClean="0"/>
                  <a:t>WXYZ</a:t>
                </a:r>
                <a:r>
                  <a:rPr lang="en-US" dirty="0" smtClean="0"/>
                  <a:t>, then how do you set up proportions?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𝑠𝑖𝑑𝑒𝑠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𝑜𝑓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𝐴𝐵𝐶𝐷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𝑠𝑖𝑑𝑒𝑠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𝑜𝑓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𝑊𝑋𝑌𝑍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𝑝𝑒𝑟𝑖𝑚𝑒𝑡𝑒𝑟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𝐴𝐵𝐶𝐷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𝑝𝑒𝑟𝑖𝑚𝑒𝑡𝑒𝑟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𝑊𝑋𝑌𝑍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Thus,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𝑊𝑋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𝑋𝑌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𝐶𝐷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𝑌𝑍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𝐴𝐷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𝑊𝑍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𝐶𝐷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𝐴𝐷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𝑊𝑋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𝑋𝑌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𝑌𝑍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𝑊𝑍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316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694" y="2807342"/>
            <a:ext cx="49434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752600"/>
          </a:xfrm>
        </p:spPr>
        <p:txBody>
          <a:bodyPr/>
          <a:lstStyle/>
          <a:p>
            <a:r>
              <a:rPr lang="en-US" dirty="0" smtClean="0"/>
              <a:t>Corresponding sides of polygon </a:t>
            </a:r>
            <a:r>
              <a:rPr lang="en-US" i="1" dirty="0" smtClean="0"/>
              <a:t>ABCDE</a:t>
            </a:r>
            <a:r>
              <a:rPr lang="en-US" dirty="0" smtClean="0"/>
              <a:t> are proportional to the sides of polygon </a:t>
            </a:r>
            <a:r>
              <a:rPr lang="en-US" i="1" dirty="0" smtClean="0"/>
              <a:t>FGHIJ</a:t>
            </a:r>
            <a:r>
              <a:rPr lang="en-US" dirty="0" smtClean="0"/>
              <a:t>.  Find </a:t>
            </a:r>
            <a:r>
              <a:rPr lang="en-US" i="1" dirty="0" smtClean="0"/>
              <a:t>FG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60631" y="334074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18 cm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274694" y="3170867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15 cm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122294" y="433134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17 cm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524374" y="511745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15 cm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027294" y="4255142"/>
            <a:ext cx="96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12 cm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7694294" y="433134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cm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322819" y="3645542"/>
            <a:ext cx="1133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6cm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143000" y="3299101"/>
                <a:ext cx="1690271" cy="966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𝐴𝐵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𝐹𝐺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𝐴𝐸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𝐹𝐽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299101"/>
                <a:ext cx="1690271" cy="96686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914400" y="4662071"/>
                <a:ext cx="2648737" cy="910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15 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𝑐𝑚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𝐹𝐺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18 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𝑐𝑚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6 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𝑐𝑚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662071"/>
                <a:ext cx="2648737" cy="91076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899160" y="5689746"/>
                <a:ext cx="1898790" cy="910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15 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𝑐𝑚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𝐹𝐺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160" y="5689746"/>
                <a:ext cx="1898790" cy="91076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>
          <a:xfrm flipH="1" flipV="1">
            <a:off x="1371600" y="5689746"/>
            <a:ext cx="1600200" cy="116825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523156" y="5558161"/>
            <a:ext cx="894164" cy="1040759"/>
          </a:xfrm>
          <a:custGeom>
            <a:avLst/>
            <a:gdLst>
              <a:gd name="connsiteX0" fmla="*/ 894164 w 894164"/>
              <a:gd name="connsiteY0" fmla="*/ 141599 h 1040759"/>
              <a:gd name="connsiteX1" fmla="*/ 177884 w 894164"/>
              <a:gd name="connsiteY1" fmla="*/ 50159 h 1040759"/>
              <a:gd name="connsiteX2" fmla="*/ 25484 w 894164"/>
              <a:gd name="connsiteY2" fmla="*/ 827399 h 1040759"/>
              <a:gd name="connsiteX3" fmla="*/ 589364 w 894164"/>
              <a:gd name="connsiteY3" fmla="*/ 1040759 h 104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4164" h="1040759">
                <a:moveTo>
                  <a:pt x="894164" y="141599"/>
                </a:moveTo>
                <a:cubicBezTo>
                  <a:pt x="608414" y="38729"/>
                  <a:pt x="322664" y="-64141"/>
                  <a:pt x="177884" y="50159"/>
                </a:cubicBezTo>
                <a:cubicBezTo>
                  <a:pt x="33104" y="164459"/>
                  <a:pt x="-43096" y="662299"/>
                  <a:pt x="25484" y="827399"/>
                </a:cubicBezTo>
                <a:cubicBezTo>
                  <a:pt x="94064" y="992499"/>
                  <a:pt x="341714" y="1016629"/>
                  <a:pt x="589364" y="1040759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endCxn id="18" idx="3"/>
          </p:cNvCxnSpPr>
          <p:nvPr/>
        </p:nvCxnSpPr>
        <p:spPr>
          <a:xfrm flipH="1">
            <a:off x="1112520" y="5689746"/>
            <a:ext cx="1685430" cy="90917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3544499" y="5754344"/>
                <a:ext cx="23601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15 </m:t>
                      </m:r>
                      <m:r>
                        <a:rPr lang="en-US" sz="2800" b="0" i="1" smtClean="0">
                          <a:latin typeface="Cambria Math"/>
                        </a:rPr>
                        <m:t>𝑐𝑚</m:t>
                      </m:r>
                      <m:r>
                        <a:rPr lang="en-US" sz="2800" b="0" i="1" smtClean="0">
                          <a:latin typeface="Cambria Math"/>
                        </a:rPr>
                        <m:t>=3</m:t>
                      </m:r>
                      <m:r>
                        <a:rPr lang="en-US" sz="2800" b="0" i="1" smtClean="0">
                          <a:latin typeface="Cambria Math"/>
                        </a:rPr>
                        <m:t>𝐹𝐺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4499" y="5754344"/>
                <a:ext cx="2360198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3752348" y="6258580"/>
                <a:ext cx="19626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5 </m:t>
                      </m:r>
                      <m:r>
                        <a:rPr lang="en-US" sz="2800" b="0" i="1" smtClean="0">
                          <a:latin typeface="Cambria Math"/>
                        </a:rPr>
                        <m:t>𝑐𝑚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𝐹𝐺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2348" y="6258580"/>
                <a:ext cx="1962652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064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8" grpId="0" animBg="1"/>
      <p:bldP spid="23" grpId="0"/>
      <p:bldP spid="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447</TotalTime>
  <Words>609</Words>
  <Application>Microsoft Office PowerPoint</Application>
  <PresentationFormat>On-screen Show (4:3)</PresentationFormat>
  <Paragraphs>91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Monday, January 7, 2013</vt:lpstr>
      <vt:lpstr>§7-1 Using Proportions</vt:lpstr>
      <vt:lpstr>Example 1. Solve the proportion.</vt:lpstr>
      <vt:lpstr>Only one minor issue comes up…</vt:lpstr>
      <vt:lpstr>When does this happen?</vt:lpstr>
      <vt:lpstr>Corresponding Sides are Proportional</vt:lpstr>
      <vt:lpstr>Example.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January 7, 2013</dc:title>
  <dc:creator>Dria</dc:creator>
  <cp:lastModifiedBy>Dria</cp:lastModifiedBy>
  <cp:revision>9</cp:revision>
  <dcterms:created xsi:type="dcterms:W3CDTF">2013-01-07T14:04:57Z</dcterms:created>
  <dcterms:modified xsi:type="dcterms:W3CDTF">2013-01-07T21:31:57Z</dcterms:modified>
</cp:coreProperties>
</file>